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53"/>
  </p:notesMasterIdLst>
  <p:sldIdLst>
    <p:sldId id="585" r:id="rId2"/>
    <p:sldId id="626" r:id="rId3"/>
    <p:sldId id="587" r:id="rId4"/>
    <p:sldId id="625" r:id="rId5"/>
    <p:sldId id="640" r:id="rId6"/>
    <p:sldId id="604" r:id="rId7"/>
    <p:sldId id="605" r:id="rId8"/>
    <p:sldId id="598" r:id="rId9"/>
    <p:sldId id="606" r:id="rId10"/>
    <p:sldId id="607" r:id="rId11"/>
    <p:sldId id="608" r:id="rId12"/>
    <p:sldId id="610" r:id="rId13"/>
    <p:sldId id="609" r:id="rId14"/>
    <p:sldId id="628" r:id="rId15"/>
    <p:sldId id="611" r:id="rId16"/>
    <p:sldId id="612" r:id="rId17"/>
    <p:sldId id="613" r:id="rId18"/>
    <p:sldId id="614" r:id="rId19"/>
    <p:sldId id="601" r:id="rId20"/>
    <p:sldId id="629" r:id="rId21"/>
    <p:sldId id="597" r:id="rId22"/>
    <p:sldId id="594" r:id="rId23"/>
    <p:sldId id="618" r:id="rId24"/>
    <p:sldId id="592" r:id="rId25"/>
    <p:sldId id="615" r:id="rId26"/>
    <p:sldId id="620" r:id="rId27"/>
    <p:sldId id="621" r:id="rId28"/>
    <p:sldId id="622" r:id="rId29"/>
    <p:sldId id="593" r:id="rId30"/>
    <p:sldId id="616" r:id="rId31"/>
    <p:sldId id="637" r:id="rId32"/>
    <p:sldId id="638" r:id="rId33"/>
    <p:sldId id="639" r:id="rId34"/>
    <p:sldId id="641" r:id="rId35"/>
    <p:sldId id="619" r:id="rId36"/>
    <p:sldId id="646" r:id="rId37"/>
    <p:sldId id="642" r:id="rId38"/>
    <p:sldId id="586" r:id="rId39"/>
    <p:sldId id="644" r:id="rId40"/>
    <p:sldId id="643" r:id="rId41"/>
    <p:sldId id="602" r:id="rId42"/>
    <p:sldId id="595" r:id="rId43"/>
    <p:sldId id="591" r:id="rId44"/>
    <p:sldId id="627" r:id="rId45"/>
    <p:sldId id="647" r:id="rId46"/>
    <p:sldId id="632" r:id="rId47"/>
    <p:sldId id="648" r:id="rId48"/>
    <p:sldId id="651" r:id="rId49"/>
    <p:sldId id="649" r:id="rId50"/>
    <p:sldId id="650" r:id="rId51"/>
    <p:sldId id="652" r:id="rId52"/>
  </p:sldIdLst>
  <p:sldSz cx="9144000" cy="6858000" type="screen4x3"/>
  <p:notesSz cx="6858000" cy="9144000"/>
  <p:custDataLst>
    <p:tags r:id="rId5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EC3D"/>
    <a:srgbClr val="FFCC00"/>
    <a:srgbClr val="B92E17"/>
    <a:srgbClr val="E856D3"/>
    <a:srgbClr val="E9FB43"/>
    <a:srgbClr val="458B52"/>
    <a:srgbClr val="2211BF"/>
    <a:srgbClr val="02010B"/>
    <a:srgbClr val="060606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39243" autoAdjust="0"/>
  </p:normalViewPr>
  <p:slideViewPr>
    <p:cSldViewPr snapToGrid="0">
      <p:cViewPr>
        <p:scale>
          <a:sx n="100" d="100"/>
          <a:sy n="100" d="100"/>
        </p:scale>
        <p:origin x="-288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B9AE42E-737C-41B4-94AF-0E3A89169FCC}" type="datetimeFigureOut">
              <a:rPr lang="en-US"/>
              <a:pPr>
                <a:defRPr/>
              </a:pPr>
              <a:t>5/11/2016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A8940A9-ACAA-4FC0-9CBC-0452533AD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2694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2694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7398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7398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097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>
                <a:solidFill>
                  <a:srgbClr val="F6DB3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097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8EE31-8BF2-4802-B7BF-D1A4905428C4}" type="datetimeFigureOut">
              <a:rPr lang="en-US"/>
              <a:pPr>
                <a:defRPr/>
              </a:pPr>
              <a:t>5/11/2016</a:t>
            </a:fld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F4805-C029-4DA7-853D-8AC334A6C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2E76A-C582-4C84-BC3F-6E5CA0E2ECB3}" type="datetimeFigureOut">
              <a:rPr lang="en-US"/>
              <a:pPr>
                <a:defRPr/>
              </a:pPr>
              <a:t>5/11/2016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42D3B-4146-4C99-BE3D-DBC3A7B5D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44585-F344-4BF5-AF1D-00D21C2756E8}" type="datetimeFigureOut">
              <a:rPr lang="en-US"/>
              <a:pPr>
                <a:defRPr/>
              </a:pPr>
              <a:t>5/11/2016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DC5C1-A343-4978-BC65-4278A06B5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98"/>
            <a:ext cx="8229600" cy="1143000"/>
          </a:xfrm>
        </p:spPr>
        <p:txBody>
          <a:bodyPr/>
          <a:lstStyle>
            <a:lvl1pPr>
              <a:defRPr>
                <a:solidFill>
                  <a:srgbClr val="F6DB3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8726"/>
            <a:ext cx="8229600" cy="4897438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 b="1">
                <a:latin typeface="Arial" pitchFamily="34" charset="0"/>
                <a:cs typeface="Arial" pitchFamily="34" charset="0"/>
              </a:defRPr>
            </a:lvl2pPr>
            <a:lvl3pPr>
              <a:defRPr b="1">
                <a:latin typeface="Arial" pitchFamily="34" charset="0"/>
                <a:cs typeface="Arial" pitchFamily="34" charset="0"/>
              </a:defRPr>
            </a:lvl3pPr>
            <a:lvl4pPr>
              <a:defRPr b="1">
                <a:latin typeface="Arial" pitchFamily="34" charset="0"/>
                <a:cs typeface="Arial" pitchFamily="34" charset="0"/>
              </a:defRPr>
            </a:lvl4pPr>
            <a:lvl5pPr>
              <a:defRPr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11683-6327-4CCE-8E17-7165D27D70FE}" type="datetimeFigureOut">
              <a:rPr lang="en-US"/>
              <a:pPr>
                <a:defRPr/>
              </a:pPr>
              <a:t>5/11/2016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356C8-9369-405B-B4D6-3762CEDB0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23C4F-4B50-4DFF-A575-E7E8E9D7F30B}" type="datetimeFigureOut">
              <a:rPr lang="en-US"/>
              <a:pPr>
                <a:defRPr/>
              </a:pPr>
              <a:t>5/11/2016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E43A4-7A25-49ED-91B1-0E75D600F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76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9EAD4-314B-489C-A750-697A99C80EF1}" type="datetimeFigureOut">
              <a:rPr lang="en-US"/>
              <a:pPr>
                <a:defRPr/>
              </a:pPr>
              <a:t>5/11/2016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7B9A1-B8D7-4E8D-89D0-8946D29D0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9C249-5B21-4117-9DD6-D89D457AF549}" type="datetimeFigureOut">
              <a:rPr lang="en-US"/>
              <a:pPr>
                <a:defRPr/>
              </a:pPr>
              <a:t>5/11/2016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244C3-2EC3-4A24-A4D8-E8FF6F1B0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362"/>
            <a:ext cx="8229600" cy="1143000"/>
          </a:xfrm>
        </p:spPr>
        <p:txBody>
          <a:bodyPr/>
          <a:lstStyle>
            <a:lvl1pPr>
              <a:defRPr>
                <a:solidFill>
                  <a:srgbClr val="F6DB3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D57E5-5AEA-40E4-AF79-4D7A37457A12}" type="datetimeFigureOut">
              <a:rPr lang="en-US"/>
              <a:pPr>
                <a:defRPr/>
              </a:pPr>
              <a:t>5/11/2016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FCBC9-598D-44B0-9B35-142130B9E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C08D0-4F12-4735-8924-5AD175CC285A}" type="datetimeFigureOut">
              <a:rPr lang="en-US"/>
              <a:pPr>
                <a:defRPr/>
              </a:pPr>
              <a:t>5/11/2016</a:t>
            </a:fld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B1F34-1FC9-42E2-AF51-E036BCF1F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C73D8-51B3-49DD-8A34-25385AE60869}" type="datetimeFigureOut">
              <a:rPr lang="en-US"/>
              <a:pPr>
                <a:defRPr/>
              </a:pPr>
              <a:t>5/11/2016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62D51-053D-4ABD-9D0D-0FB78ED9D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D248B-5A33-4C07-B606-D0F9C0EBBFF4}" type="datetimeFigureOut">
              <a:rPr lang="en-US"/>
              <a:pPr>
                <a:defRPr/>
              </a:pPr>
              <a:t>5/11/2016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A67CD-5FF7-4C06-8C62-8D38FDBBDE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5323F0E-36B1-402A-A073-255AE5B3837D}" type="datetimeFigureOut">
              <a:rPr lang="en-US"/>
              <a:pPr>
                <a:defRPr/>
              </a:pPr>
              <a:t>5/11/2016</a:t>
            </a:fld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32A519D-6E8A-4B27-BB30-7218C8E30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994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94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94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94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94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3994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94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994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99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5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57300"/>
            <a:ext cx="8229600" cy="48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08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ransition advClick="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>
          <a:xfrm>
            <a:off x="0" y="933450"/>
            <a:ext cx="9144000" cy="2762250"/>
          </a:xfrm>
        </p:spPr>
        <p:txBody>
          <a:bodyPr/>
          <a:lstStyle/>
          <a:p>
            <a:pPr>
              <a:defRPr/>
            </a:pPr>
            <a:r>
              <a:rPr lang="en-US" sz="8000" dirty="0"/>
              <a:t>Girls and Physics</a:t>
            </a:r>
          </a:p>
        </p:txBody>
      </p:sp>
      <p:sp>
        <p:nvSpPr>
          <p:cNvPr id="6" name="Subtitle 4"/>
          <p:cNvSpPr>
            <a:spLocks noGrp="1"/>
          </p:cNvSpPr>
          <p:nvPr>
            <p:ph type="subTitle" sz="quarter" idx="1"/>
          </p:nvPr>
        </p:nvSpPr>
        <p:spPr>
          <a:xfrm>
            <a:off x="1371600" y="3886200"/>
            <a:ext cx="6400800" cy="24765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Chris Meyer</a:t>
            </a:r>
          </a:p>
          <a:p>
            <a:pPr>
              <a:defRPr/>
            </a:pPr>
            <a:r>
              <a:rPr lang="en-US" sz="2800" dirty="0"/>
              <a:t>York Mills C. I.</a:t>
            </a:r>
          </a:p>
          <a:p>
            <a:pPr>
              <a:defRPr/>
            </a:pPr>
            <a:r>
              <a:rPr lang="en-US" sz="2800"/>
              <a:t>chris@meyercreations.com</a:t>
            </a:r>
            <a:endParaRPr lang="en-US" sz="2800" dirty="0"/>
          </a:p>
          <a:p>
            <a:pPr>
              <a:defRPr/>
            </a:pPr>
            <a:r>
              <a:rPr lang="en-US" sz="2800" dirty="0"/>
              <a:t>www.meyercreations.com/physics</a:t>
            </a:r>
          </a:p>
          <a:p>
            <a:pPr>
              <a:defRPr/>
            </a:pPr>
            <a:endParaRPr lang="en-US" sz="2800" dirty="0"/>
          </a:p>
        </p:txBody>
      </p:sp>
    </p:spTree>
  </p:cSld>
  <p:clrMapOvr>
    <a:masterClrMapping/>
  </p:clrMapOvr>
  <p:transition advClick="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/>
              <a:t>Equipment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2643543"/>
      </p:ext>
    </p:extLst>
  </p:cSld>
  <p:clrMapOvr>
    <a:masterClrMapping/>
  </p:clrMapOvr>
  <p:transition advClick="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306" y="1549951"/>
            <a:ext cx="2794909" cy="4653641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UBC study of male-female pairs working on a Hooke’s law lab.</a:t>
            </a:r>
          </a:p>
          <a:p>
            <a:pPr marL="0" lvl="0" indent="0">
              <a:buNone/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C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F5EC3D"/>
                </a:solidFill>
              </a:rPr>
              <a:t>Source: </a:t>
            </a:r>
            <a:r>
              <a:rPr lang="en-US" sz="1800" dirty="0"/>
              <a:t>Participating In The Physics Lab: Does Gender Matter? 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57" t="9234" r="17606" b="13839"/>
          <a:stretch/>
        </p:blipFill>
        <p:spPr>
          <a:xfrm>
            <a:off x="3191697" y="1549951"/>
            <a:ext cx="5952303" cy="452844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4000500" y="2085975"/>
            <a:ext cx="1171575" cy="3009900"/>
          </a:xfrm>
          <a:prstGeom prst="roundRect">
            <a:avLst/>
          </a:prstGeom>
          <a:noFill/>
          <a:ln w="57150" cap="flat" cmpd="sng" algn="ctr">
            <a:solidFill>
              <a:srgbClr val="B92E1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0690958"/>
      </p:ext>
    </p:extLst>
  </p:cSld>
  <p:clrMapOvr>
    <a:masterClrMapping/>
  </p:clrMapOvr>
  <p:transition advClick="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/>
              <a:t>Gendered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450088"/>
      </p:ext>
    </p:extLst>
  </p:cSld>
  <p:clrMapOvr>
    <a:masterClrMapping/>
  </p:clrMapOvr>
  <p:transition advClick="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Gendered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1298"/>
            <a:ext cx="8229600" cy="4897438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dirty="0">
                <a:effectLst/>
                <a:ea typeface="Times New Roman" panose="02020603050405020304" pitchFamily="18" charset="0"/>
              </a:rPr>
              <a:t>Does c</a:t>
            </a:r>
            <a:r>
              <a:rPr lang="en-CA" dirty="0">
                <a:effectLst/>
                <a:ea typeface="Times New Roman" panose="02020603050405020304" pitchFamily="18" charset="0"/>
              </a:rPr>
              <a:t>hanging  the  context  of  a physics  problem   affect  how  students  respond  to  the  question</a:t>
            </a:r>
            <a:r>
              <a:rPr lang="en-US" dirty="0">
                <a:effectLst/>
                <a:ea typeface="Times New Roman" panose="02020603050405020304" pitchFamily="18" charset="0"/>
              </a:rPr>
              <a:t>?</a:t>
            </a:r>
          </a:p>
          <a:p>
            <a:pPr marL="0" lvl="0" indent="0">
              <a:buNone/>
            </a:pPr>
            <a:endParaRPr lang="en-US" dirty="0">
              <a:effectLst/>
              <a:ea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dirty="0">
              <a:effectLst/>
              <a:ea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dirty="0">
              <a:effectLst/>
              <a:ea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dirty="0">
              <a:effectLst/>
              <a:ea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dirty="0">
              <a:effectLst/>
              <a:ea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CA" dirty="0">
              <a:effectLst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rgbClr val="F5EC3D"/>
                </a:solidFill>
              </a:rPr>
              <a:t>Source: </a:t>
            </a:r>
            <a:r>
              <a:rPr lang="en-US" sz="1800" dirty="0"/>
              <a:t>Gender Differences  in Student  Responses  to Physics   Conceptual  Questions  Based on Question Context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87" t="29050" r="6536" b="24726"/>
          <a:stretch/>
        </p:blipFill>
        <p:spPr>
          <a:xfrm>
            <a:off x="14195" y="2721429"/>
            <a:ext cx="9137855" cy="343172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1524000" y="4829175"/>
            <a:ext cx="1924050" cy="1276350"/>
          </a:xfrm>
          <a:prstGeom prst="roundRect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9361201"/>
      </p:ext>
    </p:extLst>
  </p:cSld>
  <p:clrMapOvr>
    <a:masterClrMapping/>
  </p:clrMapOvr>
  <p:transition advClick="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Gendered Questions</a:t>
            </a:r>
          </a:p>
        </p:txBody>
      </p:sp>
      <p:pic>
        <p:nvPicPr>
          <p:cNvPr id="4" name="Picture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89" t="16587" r="5199" b="44515"/>
          <a:stretch/>
        </p:blipFill>
        <p:spPr>
          <a:xfrm>
            <a:off x="0" y="1768929"/>
            <a:ext cx="9215928" cy="29935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1151298"/>
            <a:ext cx="775607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From the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Force Concept Inventory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positions of two blocks at 0.20 second time intervals are represented by the numbered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squares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the figure. The blocks are moving toward the right.</a:t>
            </a:r>
          </a:p>
        </p:txBody>
      </p:sp>
    </p:spTree>
    <p:extLst>
      <p:ext uri="{BB962C8B-B14F-4D97-AF65-F5344CB8AC3E}">
        <p14:creationId xmlns:p14="http://schemas.microsoft.com/office/powerpoint/2010/main" xmlns="" val="2542007799"/>
      </p:ext>
    </p:extLst>
  </p:cSld>
  <p:clrMapOvr>
    <a:masterClrMapping/>
  </p:clrMapOvr>
  <p:transition advClick="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98"/>
            <a:ext cx="8229600" cy="1143000"/>
          </a:xfrm>
        </p:spPr>
        <p:txBody>
          <a:bodyPr/>
          <a:lstStyle/>
          <a:p>
            <a:r>
              <a:rPr lang="en-US"/>
              <a:t>Gendered Questions</a:t>
            </a:r>
          </a:p>
        </p:txBody>
      </p:sp>
      <p:pic>
        <p:nvPicPr>
          <p:cNvPr id="4" name="Picture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61" t="63265" r="6550" b="4200"/>
          <a:stretch/>
        </p:blipFill>
        <p:spPr>
          <a:xfrm>
            <a:off x="0" y="1801053"/>
            <a:ext cx="9100488" cy="25469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450" y="1151298"/>
            <a:ext cx="88392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The revised question.</a:t>
            </a: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position of two joggers, Ann and Pam, are shown below. The joggers are shown at successive 0.20-second time intervals, and they are moving towards the right.</a:t>
            </a:r>
          </a:p>
        </p:txBody>
      </p:sp>
    </p:spTree>
    <p:extLst>
      <p:ext uri="{BB962C8B-B14F-4D97-AF65-F5344CB8AC3E}">
        <p14:creationId xmlns:p14="http://schemas.microsoft.com/office/powerpoint/2010/main" xmlns="" val="3119189921"/>
      </p:ext>
    </p:extLst>
  </p:cSld>
  <p:clrMapOvr>
    <a:masterClrMapping/>
  </p:clrMapOvr>
  <p:transition advClick="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Gendered Questions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5040" y="4924426"/>
            <a:ext cx="80037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Context has a clear effect on the response rate, but gender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difference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is still present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929" t="52901" r="9235" b="14814"/>
          <a:stretch>
            <a:fillRect/>
          </a:stretch>
        </p:blipFill>
        <p:spPr bwMode="auto">
          <a:xfrm>
            <a:off x="361950" y="1257299"/>
            <a:ext cx="8229600" cy="349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24525354"/>
      </p:ext>
    </p:extLst>
  </p:cSld>
  <p:clrMapOvr>
    <a:masterClrMapping/>
  </p:clrMapOvr>
  <p:transition advClick="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/>
              <a:t>Physics Identity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9611274"/>
      </p:ext>
    </p:extLst>
  </p:cSld>
  <p:clrMapOvr>
    <a:masterClrMapping/>
  </p:clrMapOvr>
  <p:transition advClick="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Physics Identity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1" y="1228726"/>
            <a:ext cx="8753474" cy="4897438"/>
          </a:xfrm>
        </p:spPr>
        <p:txBody>
          <a:bodyPr/>
          <a:lstStyle/>
          <a:p>
            <a:r>
              <a:rPr lang="en-US" dirty="0"/>
              <a:t>I feel like I could be a physicist</a:t>
            </a:r>
          </a:p>
          <a:p>
            <a:r>
              <a:rPr lang="en-US" dirty="0"/>
              <a:t>I feel like I belong in a physics classroom</a:t>
            </a:r>
          </a:p>
          <a:p>
            <a:pPr marL="0" lvl="0" indent="0">
              <a:buNone/>
            </a:pPr>
            <a:endParaRPr lang="en-C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7892" name="Picture 4" descr="http://3.bp.blogspot.com/-vARhbGZ8t50/VgoqATgXQzI/AAAAAAAAzgU/n0bwWmcXAvc/s640/STEM020515-800x500.jpg"/>
          <p:cNvPicPr>
            <a:picLocks noChangeAspect="1" noChangeArrowheads="1"/>
          </p:cNvPicPr>
          <p:nvPr/>
        </p:nvPicPr>
        <p:blipFill>
          <a:blip r:embed="rId2" cstate="print"/>
          <a:srcRect t="4500" b="6500"/>
          <a:stretch>
            <a:fillRect/>
          </a:stretch>
        </p:blipFill>
        <p:spPr bwMode="auto">
          <a:xfrm>
            <a:off x="619125" y="2460427"/>
            <a:ext cx="7905750" cy="43975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2982354"/>
      </p:ext>
    </p:extLst>
  </p:cSld>
  <p:clrMapOvr>
    <a:masterClrMapping/>
  </p:clrMapOvr>
  <p:transition advClick="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Physics Identity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r="20184"/>
          <a:stretch/>
        </p:blipFill>
        <p:spPr bwMode="auto">
          <a:xfrm>
            <a:off x="0" y="1151298"/>
            <a:ext cx="9144000" cy="49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 bwMode="auto">
          <a:xfrm>
            <a:off x="7515225" y="1981200"/>
            <a:ext cx="1381125" cy="752475"/>
          </a:xfrm>
          <a:prstGeom prst="roundRect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7515225" y="3924301"/>
            <a:ext cx="1381125" cy="2000250"/>
          </a:xfrm>
          <a:prstGeom prst="roundRect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4982602"/>
      </p:ext>
    </p:extLst>
  </p:cSld>
  <p:clrMapOvr>
    <a:masterClrMapping/>
  </p:clrMapOvr>
  <p:transition advClick="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This presentation is available from my website</a:t>
            </a:r>
          </a:p>
          <a:p>
            <a:r>
              <a:rPr lang="en-US"/>
              <a:t>Research articles referenced here can be found through links in this PowerPoint</a:t>
            </a:r>
          </a:p>
        </p:txBody>
      </p:sp>
    </p:spTree>
    <p:extLst>
      <p:ext uri="{BB962C8B-B14F-4D97-AF65-F5344CB8AC3E}">
        <p14:creationId xmlns:p14="http://schemas.microsoft.com/office/powerpoint/2010/main" xmlns="" val="3869912246"/>
      </p:ext>
    </p:extLst>
  </p:cSld>
  <p:clrMapOvr>
    <a:masterClrMapping/>
  </p:clrMapOvr>
  <p:transition advClick="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Physics Identity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Females  </a:t>
            </a:r>
            <a:r>
              <a:rPr lang="en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report  less  of  a  sense  of physics  identity  than  males.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lvl="0"/>
            <a:r>
              <a:rPr lang="en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This,  on  its  own,  could contribute  not  only  to  the  fewer  number  of  females who  go  on  to  become  physics  majors,  but  also  their lower  performance  in  the  course.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marL="0" lvl="0" indent="0" algn="ctr">
              <a:buNone/>
            </a:pPr>
            <a:endParaRPr lang="en-US" sz="1800" dirty="0" smtClean="0">
              <a:solidFill>
                <a:srgbClr val="F5EC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en-US" sz="1800" dirty="0" smtClean="0">
                <a:solidFill>
                  <a:srgbClr val="F5E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Source</a:t>
            </a:r>
            <a:r>
              <a:rPr lang="en-US" sz="1800" dirty="0">
                <a:solidFill>
                  <a:srgbClr val="F5E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: </a:t>
            </a:r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Unpacking  Gender  Differences  in  Students’  Perceived Experiences  in  Introductory  Physics</a:t>
            </a:r>
            <a:endParaRPr lang="en-CA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5716757"/>
      </p:ext>
    </p:extLst>
  </p:cSld>
  <p:clrMapOvr>
    <a:masterClrMapping/>
  </p:clrMapOvr>
  <p:transition advClick="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Stereotype Threat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effectLst/>
              </a:rPr>
              <a:t>“the threat of being viewed through the lens of a negative stereotype, or the fear of doing something that would inadvertently confirm that stereotype”</a:t>
            </a:r>
          </a:p>
          <a:p>
            <a:pPr lvl="0"/>
            <a:r>
              <a:rPr lang="en-US" dirty="0" smtClean="0">
                <a:effectLst/>
                <a:ea typeface="Times New Roman" panose="02020603050405020304" pitchFamily="18" charset="0"/>
              </a:rPr>
              <a:t>S</a:t>
            </a:r>
            <a:r>
              <a:rPr lang="en-CA" dirty="0" err="1" smtClean="0">
                <a:effectLst/>
                <a:ea typeface="Times New Roman" panose="02020603050405020304" pitchFamily="18" charset="0"/>
              </a:rPr>
              <a:t>tereotype</a:t>
            </a:r>
            <a:r>
              <a:rPr lang="en-CA" dirty="0" smtClean="0">
                <a:effectLst/>
                <a:ea typeface="Times New Roman" panose="02020603050405020304" pitchFamily="18" charset="0"/>
              </a:rPr>
              <a:t>  </a:t>
            </a:r>
            <a:r>
              <a:rPr lang="en-CA" dirty="0">
                <a:effectLst/>
                <a:ea typeface="Times New Roman" panose="02020603050405020304" pitchFamily="18" charset="0"/>
              </a:rPr>
              <a:t>threat is  likely a  factor contributing to the  gender gap in  women’s  exam  scores  and grades  in </a:t>
            </a:r>
            <a:r>
              <a:rPr lang="en-CA" dirty="0" smtClean="0">
                <a:effectLst/>
                <a:ea typeface="Times New Roman" panose="02020603050405020304" pitchFamily="18" charset="0"/>
              </a:rPr>
              <a:t>physics</a:t>
            </a:r>
          </a:p>
          <a:p>
            <a:pPr lvl="0">
              <a:buNone/>
            </a:pPr>
            <a:endParaRPr lang="en-US" dirty="0">
              <a:effectLst/>
              <a:ea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en-US" sz="1800" dirty="0">
                <a:solidFill>
                  <a:srgbClr val="F5E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Source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: </a:t>
            </a:r>
            <a:r>
              <a:rPr lang="en-CA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The  gender  gap  on  concept  inventories  in  physics: what is  consistent, what  is  inconsistent, and  what factors  influence  the  gap?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4982602"/>
      </p:ext>
    </p:extLst>
  </p:cSld>
  <p:clrMapOvr>
    <a:masterClrMapping/>
  </p:clrMapOvr>
  <p:transition advClick="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CA" dirty="0"/>
              <a:t>Conceptual Understanding Gap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ransition advClick="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Conceptual Gap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Force concept inventory (FCI)</a:t>
            </a:r>
          </a:p>
          <a:p>
            <a:r>
              <a:rPr lang="en-US" dirty="0"/>
              <a:t>Used for 30 years to measure and compare basic conceptual understanding of force and motion</a:t>
            </a:r>
          </a:p>
          <a:p>
            <a:r>
              <a:rPr lang="en-US" dirty="0"/>
              <a:t>If you are not using this, you should</a:t>
            </a:r>
            <a:r>
              <a:rPr lang="en-US" dirty="0" smtClean="0"/>
              <a:t>!</a:t>
            </a:r>
          </a:p>
          <a:p>
            <a:pPr>
              <a:buNone/>
            </a:pPr>
            <a:endParaRPr lang="en-US" dirty="0"/>
          </a:p>
          <a:p>
            <a:r>
              <a:rPr lang="en-US" dirty="0">
                <a:solidFill>
                  <a:srgbClr val="92D050"/>
                </a:solidFill>
              </a:rPr>
              <a:t>Question: </a:t>
            </a:r>
            <a:r>
              <a:rPr lang="en-US" dirty="0"/>
              <a:t>how much are girls learning compared with boys?</a:t>
            </a:r>
          </a:p>
        </p:txBody>
      </p:sp>
    </p:spTree>
    <p:extLst>
      <p:ext uri="{BB962C8B-B14F-4D97-AF65-F5344CB8AC3E}">
        <p14:creationId xmlns:p14="http://schemas.microsoft.com/office/powerpoint/2010/main" xmlns="" val="1479241414"/>
      </p:ext>
    </p:extLst>
  </p:cSld>
  <p:clrMapOvr>
    <a:masterClrMapping/>
  </p:clrMapOvr>
  <p:transition advClick="0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298"/>
            <a:ext cx="9144000" cy="1143000"/>
          </a:xfrm>
        </p:spPr>
        <p:txBody>
          <a:bodyPr/>
          <a:lstStyle/>
          <a:p>
            <a:r>
              <a:rPr lang="en-US"/>
              <a:t>Conceptual</a:t>
            </a:r>
            <a:r>
              <a:rPr lang="en-CA"/>
              <a:t> Gap</a:t>
            </a:r>
            <a:r>
              <a:rPr lang="en-US"/>
              <a:t>: Pre-Instruction</a:t>
            </a:r>
            <a:endParaRPr lang="en-C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48" t="1798" r="27930" b="14606"/>
          <a:stretch>
            <a:fillRect/>
          </a:stretch>
        </p:blipFill>
        <p:spPr bwMode="auto">
          <a:xfrm>
            <a:off x="0" y="1166883"/>
            <a:ext cx="9057033" cy="569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 bwMode="auto">
          <a:xfrm>
            <a:off x="1219200" y="2524125"/>
            <a:ext cx="342900" cy="193357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876300" y="2828925"/>
            <a:ext cx="342900" cy="1647825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2975" y="4600575"/>
            <a:ext cx="677108" cy="1933575"/>
          </a:xfrm>
          <a:prstGeom prst="rect">
            <a:avLst/>
          </a:prstGeom>
          <a:solidFill>
            <a:schemeClr val="tx1"/>
          </a:solidFill>
        </p:spPr>
        <p:txBody>
          <a:bodyPr vert="vert270"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York Mills C. I. Toronto (IE)</a:t>
            </a:r>
            <a:endParaRPr lang="en-CA" sz="16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0100" y="2524125"/>
            <a:ext cx="504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124</a:t>
            </a:r>
            <a:endParaRPr lang="en-CA" sz="12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2238375"/>
            <a:ext cx="504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278</a:t>
            </a:r>
            <a:endParaRPr lang="en-CA" sz="12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876300" y="4581525"/>
            <a:ext cx="828675" cy="1552575"/>
          </a:xfrm>
          <a:prstGeom prst="roundRect">
            <a:avLst/>
          </a:prstGeom>
          <a:noFill/>
          <a:ln w="5715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0575" y="3438525"/>
            <a:ext cx="504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49%</a:t>
            </a:r>
            <a:endParaRPr lang="en-CA" sz="12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2525" y="3438525"/>
            <a:ext cx="504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58%</a:t>
            </a:r>
            <a:endParaRPr lang="en-CA" sz="12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298"/>
            <a:ext cx="9144000" cy="1220428"/>
          </a:xfrm>
        </p:spPr>
        <p:txBody>
          <a:bodyPr/>
          <a:lstStyle/>
          <a:p>
            <a:r>
              <a:rPr lang="en-US" sz="4000" dirty="0"/>
              <a:t>Conceptual </a:t>
            </a:r>
            <a:r>
              <a:rPr lang="en-US" sz="4000" dirty="0" smtClean="0"/>
              <a:t>Gap: Pre-Instruction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425" y="1228726"/>
            <a:ext cx="7600950" cy="4897438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dirty="0">
                <a:effectLst/>
                <a:ea typeface="Times New Roman" panose="02020603050405020304" pitchFamily="18" charset="0"/>
              </a:rPr>
              <a:t>Men</a:t>
            </a:r>
            <a:r>
              <a:rPr lang="en-CA" dirty="0">
                <a:effectLst/>
                <a:ea typeface="Times New Roman" panose="02020603050405020304" pitchFamily="18" charset="0"/>
              </a:rPr>
              <a:t>  consistently score  higher on  </a:t>
            </a:r>
            <a:r>
              <a:rPr lang="en-CA" dirty="0" smtClean="0">
                <a:effectLst/>
                <a:ea typeface="Times New Roman" panose="02020603050405020304" pitchFamily="18" charset="0"/>
              </a:rPr>
              <a:t>pre-</a:t>
            </a:r>
            <a:r>
              <a:rPr lang="en-US" dirty="0">
                <a:effectLst/>
                <a:ea typeface="Times New Roman" panose="02020603050405020304" pitchFamily="18" charset="0"/>
              </a:rPr>
              <a:t>instruction </a:t>
            </a:r>
            <a:r>
              <a:rPr lang="en-CA" dirty="0">
                <a:effectLst/>
                <a:ea typeface="Times New Roman" panose="02020603050405020304" pitchFamily="18" charset="0"/>
              </a:rPr>
              <a:t>tests  </a:t>
            </a:r>
            <a:r>
              <a:rPr lang="en-US" dirty="0">
                <a:effectLst/>
                <a:ea typeface="Times New Roman" panose="02020603050405020304" pitchFamily="18" charset="0"/>
              </a:rPr>
              <a:t>by about 10%</a:t>
            </a:r>
            <a:r>
              <a:rPr lang="en-CA" dirty="0">
                <a:effectLst/>
                <a:ea typeface="Times New Roman" panose="02020603050405020304" pitchFamily="18" charset="0"/>
              </a:rPr>
              <a:t> 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CA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rgbClr val="F5EC3D"/>
                </a:solidFill>
                <a:effectLst/>
                <a:ea typeface="Times New Roman" panose="02020603050405020304" pitchFamily="18" charset="0"/>
              </a:rPr>
              <a:t>Source: </a:t>
            </a:r>
            <a:r>
              <a:rPr lang="en-CA" sz="1800" dirty="0">
                <a:effectLst/>
                <a:ea typeface="Times New Roman" panose="02020603050405020304" pitchFamily="18" charset="0"/>
              </a:rPr>
              <a:t>The  gender  gap  on  concept  inventories  in  physics: what is  consistent, what  is  inconsistent, and  what factors  influence  the  gap?</a:t>
            </a:r>
          </a:p>
          <a:p>
            <a:pPr marL="0" lvl="0" indent="0">
              <a:buNone/>
            </a:pPr>
            <a:endParaRPr lang="en-CA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637342395"/>
      </p:ext>
    </p:extLst>
  </p:cSld>
  <p:clrMapOvr>
    <a:masterClrMapping/>
  </p:clrMapOvr>
  <p:transition advClick="0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Conceptual </a:t>
            </a:r>
            <a:r>
              <a:rPr lang="en-US" dirty="0" smtClean="0"/>
              <a:t>Gap: Post-Instruction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79" t="6098" r="5560" b="13143"/>
          <a:stretch/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285874" y="1847850"/>
            <a:ext cx="371475" cy="27908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23924" y="2076451"/>
            <a:ext cx="371475" cy="257175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4772025"/>
            <a:ext cx="677108" cy="2085975"/>
          </a:xfrm>
          <a:prstGeom prst="rect">
            <a:avLst/>
          </a:prstGeom>
          <a:solidFill>
            <a:schemeClr val="tx1"/>
          </a:solidFill>
        </p:spPr>
        <p:txBody>
          <a:bodyPr vert="vert270"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York Mills C. I. Toronto (IE)</a:t>
            </a:r>
            <a:endParaRPr lang="en-CA" sz="16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6775" y="1819275"/>
            <a:ext cx="504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124</a:t>
            </a:r>
            <a:endParaRPr lang="en-CA" sz="12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47775" y="1533525"/>
            <a:ext cx="504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278</a:t>
            </a:r>
            <a:endParaRPr lang="en-CA" sz="12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923925" y="4752975"/>
            <a:ext cx="828675" cy="1552575"/>
          </a:xfrm>
          <a:prstGeom prst="roundRect">
            <a:avLst/>
          </a:prstGeom>
          <a:noFill/>
          <a:ln w="5715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7725" y="3124200"/>
            <a:ext cx="504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76%</a:t>
            </a:r>
            <a:endParaRPr lang="en-CA" sz="12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8725" y="3124200"/>
            <a:ext cx="504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82%</a:t>
            </a:r>
            <a:endParaRPr lang="en-CA" sz="12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4224136"/>
      </p:ext>
    </p:extLst>
  </p:cSld>
  <p:clrMapOvr>
    <a:masterClrMapping/>
  </p:clrMapOvr>
  <p:transition advClick="0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298"/>
            <a:ext cx="9144000" cy="1143000"/>
          </a:xfrm>
        </p:spPr>
        <p:txBody>
          <a:bodyPr/>
          <a:lstStyle/>
          <a:p>
            <a:r>
              <a:rPr lang="en-US" dirty="0"/>
              <a:t>Conceptual </a:t>
            </a:r>
            <a:r>
              <a:rPr lang="en-US" dirty="0" smtClean="0"/>
              <a:t>Gap: Post </a:t>
            </a:r>
            <a:r>
              <a:rPr lang="en-US" dirty="0"/>
              <a:t>Instruction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5084"/>
            <a:ext cx="8229600" cy="4897438"/>
          </a:xfrm>
        </p:spPr>
        <p:txBody>
          <a:bodyPr/>
          <a:lstStyle/>
          <a:p>
            <a:pPr marL="0" lvl="0" indent="0" algn="ctr">
              <a:buNone/>
            </a:pPr>
            <a:r>
              <a:rPr lang="en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The  average  difference  in   post-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instruction </a:t>
            </a:r>
            <a:r>
              <a:rPr lang="en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test  scores  is  about  10%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CA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9314989"/>
      </p:ext>
    </p:extLst>
  </p:cSld>
  <p:clrMapOvr>
    <a:masterClrMapping/>
  </p:clrMapOvr>
  <p:transition advClick="0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Conceptual Gap: Gain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How much do students </a:t>
            </a:r>
            <a:r>
              <a:rPr lang="en-US" dirty="0">
                <a:solidFill>
                  <a:srgbClr val="92D050"/>
                </a:solidFill>
              </a:rPr>
              <a:t>improve</a:t>
            </a:r>
            <a:r>
              <a:rPr lang="en-US" dirty="0"/>
              <a:t> due to Instruction?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Gain </a:t>
            </a:r>
            <a:r>
              <a:rPr lang="en-US" dirty="0"/>
              <a:t>= amount </a:t>
            </a:r>
            <a:r>
              <a:rPr lang="en-US" dirty="0" smtClean="0"/>
              <a:t>improved</a:t>
            </a:r>
          </a:p>
          <a:p>
            <a:pPr>
              <a:buNone/>
            </a:pPr>
            <a:r>
              <a:rPr lang="en-US" dirty="0" smtClean="0"/>
              <a:t>            total </a:t>
            </a:r>
            <a:r>
              <a:rPr lang="en-US" dirty="0"/>
              <a:t>possible improvement</a:t>
            </a:r>
          </a:p>
          <a:p>
            <a:endParaRPr lang="en-US" dirty="0" smtClean="0"/>
          </a:p>
          <a:p>
            <a:r>
              <a:rPr lang="en-US" dirty="0" smtClean="0"/>
              <a:t>On </a:t>
            </a:r>
            <a:r>
              <a:rPr lang="en-US" dirty="0"/>
              <a:t>average males have a higher gain by 6%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924050" y="3486150"/>
            <a:ext cx="5181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3975235854"/>
      </p:ext>
    </p:extLst>
  </p:cSld>
  <p:clrMapOvr>
    <a:masterClrMapping/>
  </p:clrMapOvr>
  <p:transition advClick="0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27787" b="22051"/>
          <a:stretch>
            <a:fillRect/>
          </a:stretch>
        </p:blipFill>
        <p:spPr bwMode="auto">
          <a:xfrm>
            <a:off x="0" y="1146838"/>
            <a:ext cx="9144000" cy="57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Conceptual Gap: </a:t>
            </a:r>
            <a:r>
              <a:rPr lang="en-CA"/>
              <a:t>Gain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390649" y="2409825"/>
            <a:ext cx="371475" cy="231457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019174" y="2647950"/>
            <a:ext cx="371475" cy="2066926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2975" y="2333625"/>
            <a:ext cx="504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124</a:t>
            </a:r>
            <a:endParaRPr lang="en-CA" sz="12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3975" y="2047875"/>
            <a:ext cx="504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278</a:t>
            </a:r>
            <a:endParaRPr lang="en-CA" sz="12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2025" y="3276600"/>
            <a:ext cx="504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54%</a:t>
            </a:r>
            <a:endParaRPr lang="en-CA" sz="12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43025" y="3276600"/>
            <a:ext cx="504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59%</a:t>
            </a:r>
            <a:endParaRPr lang="en-CA" sz="12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4810126"/>
            <a:ext cx="677108" cy="2047874"/>
          </a:xfrm>
          <a:prstGeom prst="rect">
            <a:avLst/>
          </a:prstGeom>
          <a:solidFill>
            <a:schemeClr val="tx1"/>
          </a:solidFill>
        </p:spPr>
        <p:txBody>
          <a:bodyPr vert="vert270"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York Mills C. I. Toronto (IE)</a:t>
            </a:r>
            <a:endParaRPr lang="en-CA" sz="16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923925" y="4791075"/>
            <a:ext cx="828675" cy="1552575"/>
          </a:xfrm>
          <a:prstGeom prst="roundRect">
            <a:avLst/>
          </a:prstGeom>
          <a:noFill/>
          <a:ln w="5715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</p:cSld>
  <p:clrMapOvr>
    <a:masterClrMapping/>
  </p:clrMapOvr>
  <p:transition advClick="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Problem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8726"/>
            <a:ext cx="8229600" cy="2074032"/>
          </a:xfrm>
        </p:spPr>
        <p:txBody>
          <a:bodyPr/>
          <a:lstStyle/>
          <a:p>
            <a:pPr>
              <a:buNone/>
            </a:pPr>
            <a:r>
              <a:rPr lang="en-US" dirty="0"/>
              <a:t>Demographics</a:t>
            </a:r>
            <a:r>
              <a:rPr lang="en-CA" dirty="0"/>
              <a:t>:</a:t>
            </a:r>
          </a:p>
          <a:p>
            <a:r>
              <a:rPr lang="en-US" dirty="0"/>
              <a:t>York Mills grade 11 physics: 40% female</a:t>
            </a:r>
            <a:endParaRPr lang="en-CA" dirty="0"/>
          </a:p>
          <a:p>
            <a:r>
              <a:rPr lang="en-US" dirty="0"/>
              <a:t>York Mills grade 12 physics: </a:t>
            </a:r>
            <a:r>
              <a:rPr lang="en-CA" dirty="0"/>
              <a:t>31% Female</a:t>
            </a:r>
            <a:endParaRPr lang="en-US" dirty="0"/>
          </a:p>
          <a:p>
            <a:r>
              <a:rPr lang="en-US" dirty="0"/>
              <a:t>First year university (U of T physics majors</a:t>
            </a:r>
            <a:r>
              <a:rPr lang="en-US" dirty="0" smtClean="0"/>
              <a:t>): 25%</a:t>
            </a:r>
            <a:endParaRPr lang="en-CA" dirty="0"/>
          </a:p>
        </p:txBody>
      </p:sp>
    </p:spTree>
  </p:cSld>
  <p:clrMapOvr>
    <a:masterClrMapping/>
  </p:clrMapOvr>
  <p:transition advClick="0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Gap: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Specific </a:t>
            </a:r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CA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W</a:t>
            </a:r>
            <a:r>
              <a:rPr lang="en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omen,  as  a  whole,  do worse  on every question on the  FCI, though how  much worse  varies  by question   </a:t>
            </a:r>
          </a:p>
          <a:p>
            <a:pPr lvl="0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greatest difference with</a:t>
            </a:r>
            <a:r>
              <a:rPr lang="en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questions  14 and 23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en-US" sz="1800" dirty="0">
                <a:solidFill>
                  <a:srgbClr val="F5E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Source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: T</a:t>
            </a:r>
            <a:r>
              <a:rPr lang="en-CA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he  gender  gap  on  concept  inventories  in  physics: what is  consistent, what  is  inconsistent, and  what factors  influence  the  gap?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CA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6767156"/>
      </p:ext>
    </p:extLst>
  </p:cSld>
  <p:clrMapOvr>
    <a:masterClrMapping/>
  </p:clrMapOvr>
  <p:transition advClick="0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Gap: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Specific </a:t>
            </a:r>
            <a:r>
              <a:rPr lang="en-US" dirty="0"/>
              <a:t>Questions</a:t>
            </a:r>
          </a:p>
        </p:txBody>
      </p:sp>
      <p:pic>
        <p:nvPicPr>
          <p:cNvPr id="4" name="Picture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96" t="19559" b="8032"/>
          <a:stretch/>
        </p:blipFill>
        <p:spPr>
          <a:xfrm>
            <a:off x="0" y="1471073"/>
            <a:ext cx="9144000" cy="512975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7191375" y="2867025"/>
            <a:ext cx="723900" cy="3219450"/>
          </a:xfrm>
          <a:prstGeom prst="roundRect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6280419"/>
      </p:ext>
    </p:extLst>
  </p:cSld>
  <p:clrMapOvr>
    <a:masterClrMapping/>
  </p:clrMapOvr>
  <p:transition advClick="0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Gap: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Specific </a:t>
            </a:r>
            <a:r>
              <a:rPr lang="en-US" dirty="0"/>
              <a:t>Questions</a:t>
            </a:r>
          </a:p>
        </p:txBody>
      </p:sp>
      <p:pic>
        <p:nvPicPr>
          <p:cNvPr id="6" name="Picture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05" t="18432" b="7249"/>
          <a:stretch/>
        </p:blipFill>
        <p:spPr>
          <a:xfrm>
            <a:off x="-1" y="1382385"/>
            <a:ext cx="9144001" cy="531496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 bwMode="auto">
          <a:xfrm>
            <a:off x="4981575" y="2400299"/>
            <a:ext cx="723900" cy="3914775"/>
          </a:xfrm>
          <a:prstGeom prst="roundRect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2939312"/>
      </p:ext>
    </p:extLst>
  </p:cSld>
  <p:clrMapOvr>
    <a:masterClrMapping/>
  </p:clrMapOvr>
  <p:transition advClick="0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Gap: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Specific </a:t>
            </a:r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10" t="23579" b="38597"/>
          <a:stretch/>
        </p:blipFill>
        <p:spPr>
          <a:xfrm>
            <a:off x="0" y="1188912"/>
            <a:ext cx="9144000" cy="2798512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13" t="18318" b="35280"/>
          <a:stretch/>
        </p:blipFill>
        <p:spPr>
          <a:xfrm>
            <a:off x="1" y="3525073"/>
            <a:ext cx="9144000" cy="333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8752071"/>
      </p:ext>
    </p:extLst>
  </p:cSld>
  <p:clrMapOvr>
    <a:masterClrMapping/>
  </p:clrMapOvr>
  <p:transition advClick="0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Conceptual Gap: Explanations?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C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Do background factors explain the gap?</a:t>
            </a:r>
          </a:p>
          <a:p>
            <a:r>
              <a:rPr lang="en-US" dirty="0">
                <a:solidFill>
                  <a:srgbClr val="F5E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No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: </a:t>
            </a:r>
            <a:r>
              <a:rPr lang="en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high school  physics, ethnicity, declared major, high school  calculus, high school  GPA,  physics  self-efficacy,  and identity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, </a:t>
            </a:r>
            <a:r>
              <a:rPr lang="en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age, parents’  university education,  and  non-English home language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lvl="0">
              <a:buNone/>
            </a:pPr>
            <a:endParaRPr lang="en-CA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7737694"/>
      </p:ext>
    </p:extLst>
  </p:cSld>
  <p:clrMapOvr>
    <a:masterClrMapping/>
  </p:clrMapOvr>
  <p:transition advClick="0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Conceptual Gap: Explanations?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Do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background factors explain the gap?</a:t>
            </a:r>
          </a:p>
          <a:p>
            <a:r>
              <a:rPr lang="en-US" dirty="0" smtClean="0">
                <a:solidFill>
                  <a:srgbClr val="F5E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Maybe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: </a:t>
            </a:r>
            <a:r>
              <a:rPr lang="en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cannot  tell  from  this analysis if the gender gap was partially explained by the SAT math score or not.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lvl="0"/>
            <a:r>
              <a:rPr lang="en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the  gender gap is  most  likely the  due  to the combination of many small factors, rather than due to any one factor that can be easily modified. </a:t>
            </a:r>
            <a:endParaRPr lang="en-C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lvl="0"/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en-US" sz="1800" dirty="0">
                <a:solidFill>
                  <a:srgbClr val="F5E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Source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: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T</a:t>
            </a:r>
            <a:r>
              <a:rPr lang="en-C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he  </a:t>
            </a:r>
            <a:r>
              <a:rPr lang="en-CA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gender  gap  on  concept  inventories  in  physics: what is  consistent, what  is  inconsistent, and  what factors  influence  the  gap?</a:t>
            </a:r>
          </a:p>
          <a:p>
            <a:pPr lvl="0"/>
            <a:endParaRPr lang="en-CA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7737694"/>
      </p:ext>
    </p:extLst>
  </p:cSld>
  <p:clrMapOvr>
    <a:masterClrMapping/>
  </p:clrMapOvr>
  <p:transition advClick="0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Anxiety?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228726"/>
            <a:ext cx="3209925" cy="540067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Clear difference in levels of math anxiety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1600" dirty="0" smtClean="0">
                <a:solidFill>
                  <a:srgbClr val="F5EC3D"/>
                </a:solidFill>
              </a:rPr>
              <a:t>Source</a:t>
            </a:r>
            <a:r>
              <a:rPr lang="en-US" sz="1600" dirty="0" smtClean="0"/>
              <a:t>: </a:t>
            </a:r>
            <a:r>
              <a:rPr lang="en-CA" sz="1600" dirty="0" smtClean="0"/>
              <a:t>Countries with Higher Levels of </a:t>
            </a:r>
            <a:r>
              <a:rPr lang="en-CA" sz="1600" dirty="0" smtClean="0"/>
              <a:t>Gender Equality </a:t>
            </a:r>
            <a:r>
              <a:rPr lang="en-CA" sz="1600" dirty="0" smtClean="0"/>
              <a:t>Show Larger National Sex</a:t>
            </a:r>
          </a:p>
          <a:p>
            <a:pPr marL="0" indent="0" algn="ctr">
              <a:buNone/>
            </a:pPr>
            <a:r>
              <a:rPr lang="en-CA" sz="1600" dirty="0" smtClean="0"/>
              <a:t>Differences in </a:t>
            </a:r>
            <a:r>
              <a:rPr lang="en-CA" sz="1600" dirty="0" smtClean="0"/>
              <a:t>Mathematics </a:t>
            </a:r>
            <a:r>
              <a:rPr lang="en-CA" sz="1600" dirty="0" smtClean="0"/>
              <a:t>Anxiety </a:t>
            </a:r>
            <a:r>
              <a:rPr lang="en-CA" sz="1600" dirty="0" smtClean="0"/>
              <a:t>and Relatively </a:t>
            </a:r>
            <a:r>
              <a:rPr lang="en-CA" sz="1600" dirty="0" smtClean="0"/>
              <a:t>Lower Parental Mathematics</a:t>
            </a:r>
          </a:p>
          <a:p>
            <a:pPr marL="0" indent="0" algn="ctr">
              <a:buNone/>
            </a:pPr>
            <a:r>
              <a:rPr lang="en-CA" sz="1600" dirty="0" smtClean="0"/>
              <a:t>Valuation for </a:t>
            </a:r>
            <a:r>
              <a:rPr lang="en-CA" sz="1600" dirty="0" smtClean="0"/>
              <a:t>Girls (2016)</a:t>
            </a:r>
            <a:endParaRPr lang="en-CA" sz="1600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1388" y="1190625"/>
            <a:ext cx="538162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0" y="6038850"/>
            <a:ext cx="4848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Blue = national average for boys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 = national average for girls</a:t>
            </a:r>
            <a:endPara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Possible Explanations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>
          <a:xfrm>
            <a:off x="1390650" y="4457700"/>
            <a:ext cx="6400800" cy="1752600"/>
          </a:xfrm>
        </p:spPr>
        <p:txBody>
          <a:bodyPr/>
          <a:lstStyle/>
          <a:p>
            <a:r>
              <a:rPr lang="en-US" sz="5400" dirty="0" smtClean="0">
                <a:solidFill>
                  <a:srgbClr val="F5EC3D"/>
                </a:solidFill>
              </a:rPr>
              <a:t>Interventions</a:t>
            </a:r>
            <a:endParaRPr lang="en-CA" sz="5400" dirty="0">
              <a:solidFill>
                <a:srgbClr val="F5EC3D"/>
              </a:solidFill>
            </a:endParaRPr>
          </a:p>
        </p:txBody>
      </p:sp>
      <p:sp>
        <p:nvSpPr>
          <p:cNvPr id="6" name="Down Arrow 5"/>
          <p:cNvSpPr/>
          <p:nvPr/>
        </p:nvSpPr>
        <p:spPr bwMode="auto">
          <a:xfrm>
            <a:off x="4171950" y="3686175"/>
            <a:ext cx="561975" cy="942975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</p:cSld>
  <p:clrMapOvr>
    <a:masterClrMapping/>
  </p:clrMapOvr>
  <p:transition advClick="0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Interventions: </a:t>
            </a:r>
            <a:br>
              <a:rPr lang="en-US" dirty="0"/>
            </a:br>
            <a:r>
              <a:rPr lang="en-US" dirty="0"/>
              <a:t>Interactive engagement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752" y="1457324"/>
            <a:ext cx="7192370" cy="4668839"/>
          </a:xfrm>
        </p:spPr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Hope: </a:t>
            </a:r>
            <a:r>
              <a:rPr lang="en-CA" dirty="0"/>
              <a:t>Cooperative group learning or interactive engagement </a:t>
            </a:r>
            <a:r>
              <a:rPr lang="en-US" dirty="0"/>
              <a:t>(IE) </a:t>
            </a:r>
            <a:r>
              <a:rPr lang="en-CA" dirty="0"/>
              <a:t>methods would close the </a:t>
            </a:r>
            <a:r>
              <a:rPr lang="en-CA" dirty="0" smtClean="0"/>
              <a:t>gap</a:t>
            </a:r>
            <a:endParaRPr lang="en-US" dirty="0"/>
          </a:p>
        </p:txBody>
      </p:sp>
    </p:spTree>
  </p:cSld>
  <p:clrMapOvr>
    <a:masterClrMapping/>
  </p:clrMapOvr>
  <p:transition advClick="0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328" r="27787" b="22051"/>
          <a:stretch>
            <a:fillRect/>
          </a:stretch>
        </p:blipFill>
        <p:spPr bwMode="auto">
          <a:xfrm>
            <a:off x="0" y="1390650"/>
            <a:ext cx="914400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Interventions: </a:t>
            </a:r>
            <a:br>
              <a:rPr lang="en-US" dirty="0" smtClean="0"/>
            </a:br>
            <a:r>
              <a:rPr lang="en-US" dirty="0" smtClean="0"/>
              <a:t>Interactive engagement</a:t>
            </a:r>
            <a:endParaRPr lang="en-CA" dirty="0"/>
          </a:p>
        </p:txBody>
      </p:sp>
      <p:sp>
        <p:nvSpPr>
          <p:cNvPr id="12" name="Rounded Rectangle 11"/>
          <p:cNvSpPr/>
          <p:nvPr/>
        </p:nvSpPr>
        <p:spPr bwMode="auto">
          <a:xfrm>
            <a:off x="1362075" y="5057776"/>
            <a:ext cx="371475" cy="1047750"/>
          </a:xfrm>
          <a:prstGeom prst="roundRect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809999" y="4733925"/>
            <a:ext cx="371475" cy="1133475"/>
          </a:xfrm>
          <a:prstGeom prst="roundRect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</p:cSld>
  <p:clrMapOvr>
    <a:masterClrMapping/>
  </p:clrMapOvr>
  <p:transition advClick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Something is happening both before grade 11 and during high school physics</a:t>
            </a:r>
          </a:p>
          <a:p>
            <a:endParaRPr lang="en-US"/>
          </a:p>
          <a:p>
            <a:pPr marL="0" indent="0">
              <a:buNone/>
            </a:pPr>
            <a:r>
              <a:rPr lang="en-US"/>
              <a:t>Our goals:</a:t>
            </a:r>
          </a:p>
          <a:p>
            <a:r>
              <a:rPr lang="en-US"/>
              <a:t>Try to understand what’s happening</a:t>
            </a:r>
          </a:p>
          <a:p>
            <a:r>
              <a:rPr lang="en-US"/>
              <a:t>Try to find some solutions</a:t>
            </a:r>
          </a:p>
        </p:txBody>
      </p:sp>
    </p:spTree>
    <p:extLst>
      <p:ext uri="{BB962C8B-B14F-4D97-AF65-F5344CB8AC3E}">
        <p14:creationId xmlns:p14="http://schemas.microsoft.com/office/powerpoint/2010/main" xmlns="" val="2211329044"/>
      </p:ext>
    </p:extLst>
  </p:cSld>
  <p:clrMapOvr>
    <a:masterClrMapping/>
  </p:clrMapOvr>
  <p:transition advClick="0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Interventions: </a:t>
            </a:r>
            <a:br>
              <a:rPr lang="en-US"/>
            </a:br>
            <a:r>
              <a:rPr lang="en-US"/>
              <a:t>Interactive engagement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752" y="1457324"/>
            <a:ext cx="7192370" cy="4668839"/>
          </a:xfrm>
        </p:spPr>
        <p:txBody>
          <a:bodyPr/>
          <a:lstStyle/>
          <a:p>
            <a:r>
              <a:rPr lang="en-US" dirty="0" smtClean="0"/>
              <a:t>IE </a:t>
            </a:r>
            <a:r>
              <a:rPr lang="en-US" dirty="0"/>
              <a:t>method significantly increase scores for male and female</a:t>
            </a:r>
          </a:p>
          <a:p>
            <a:r>
              <a:rPr lang="en-US" dirty="0" smtClean="0"/>
              <a:t>gaps </a:t>
            </a:r>
            <a:r>
              <a:rPr lang="en-US" dirty="0"/>
              <a:t>remain in many instances, reduced in others</a:t>
            </a:r>
            <a:endParaRPr lang="en-CA" dirty="0"/>
          </a:p>
        </p:txBody>
      </p:sp>
    </p:spTree>
  </p:cSld>
  <p:clrMapOvr>
    <a:masterClrMapping/>
  </p:clrMapOvr>
  <p:transition advClick="0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Interventions: Self-Affirmation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/>
            <a:r>
              <a:rPr lang="en-US" dirty="0" smtClean="0"/>
              <a:t> A writing exercise to address the stereotype threat </a:t>
            </a:r>
          </a:p>
          <a:p>
            <a:pPr marL="0" indent="0" algn="ctr"/>
            <a:r>
              <a:rPr lang="en-US" dirty="0" smtClean="0"/>
              <a:t> Affirm one’s self-worth and integrity</a:t>
            </a:r>
            <a:endParaRPr lang="en-US" dirty="0" smtClean="0"/>
          </a:p>
          <a:p>
            <a:pPr marL="0" indent="0" algn="ctr"/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5672" t="14132" r="14925" b="49309"/>
          <a:stretch>
            <a:fillRect/>
          </a:stretch>
        </p:blipFill>
        <p:spPr bwMode="auto">
          <a:xfrm>
            <a:off x="0" y="3016155"/>
            <a:ext cx="9116535" cy="384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57082590"/>
      </p:ext>
    </p:extLst>
  </p:cSld>
  <p:clrMapOvr>
    <a:masterClrMapping/>
  </p:clrMapOvr>
  <p:transition advClick="0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Interventions: </a:t>
            </a:r>
            <a:r>
              <a:rPr lang="en-US" dirty="0" smtClean="0"/>
              <a:t>Self-Affirmation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28725"/>
            <a:ext cx="8229600" cy="5219699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gender gap in the control group is 8% ± 5%, </a:t>
            </a:r>
          </a:p>
          <a:p>
            <a:r>
              <a:rPr lang="en-US" dirty="0"/>
              <a:t>the gender gap in the self-affirmation group is 1% ± 4%. </a:t>
            </a:r>
          </a:p>
          <a:p>
            <a:r>
              <a:rPr lang="en-US" dirty="0"/>
              <a:t>difficulties replicating (2012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1800" dirty="0" smtClean="0">
                <a:solidFill>
                  <a:srgbClr val="F5EC3D"/>
                </a:solidFill>
              </a:rPr>
              <a:t>Source</a:t>
            </a:r>
            <a:r>
              <a:rPr lang="en-US" sz="1800" dirty="0" smtClean="0"/>
              <a:t>: </a:t>
            </a:r>
            <a:r>
              <a:rPr lang="en-CA" sz="1800" dirty="0" smtClean="0"/>
              <a:t>Gender Differences in Physics </a:t>
            </a:r>
            <a:r>
              <a:rPr lang="en-CA" sz="1800" dirty="0" smtClean="0"/>
              <a:t>1: The </a:t>
            </a:r>
            <a:r>
              <a:rPr lang="en-CA" sz="1800" dirty="0" smtClean="0"/>
              <a:t>Impact of a Self-Affirmation </a:t>
            </a:r>
            <a:r>
              <a:rPr lang="en-CA" sz="1800" dirty="0" smtClean="0"/>
              <a:t>Intervention (2010)</a:t>
            </a:r>
          </a:p>
          <a:p>
            <a:pPr algn="ctr"/>
            <a:r>
              <a:rPr lang="en-US" sz="1800" dirty="0" smtClean="0">
                <a:solidFill>
                  <a:srgbClr val="F5EC3D"/>
                </a:solidFill>
              </a:rPr>
              <a:t>Source</a:t>
            </a:r>
            <a:r>
              <a:rPr lang="en-US" sz="1800" dirty="0" smtClean="0"/>
              <a:t>: </a:t>
            </a:r>
            <a:r>
              <a:rPr lang="en-CA" sz="1800" dirty="0" smtClean="0"/>
              <a:t>Replicating a Self-Affirmation Intervention to </a:t>
            </a:r>
            <a:r>
              <a:rPr lang="en-CA" sz="1800" dirty="0" smtClean="0"/>
              <a:t>Address Gender </a:t>
            </a:r>
            <a:r>
              <a:rPr lang="en-CA" sz="1800" dirty="0" smtClean="0"/>
              <a:t>Differences: Successes and </a:t>
            </a:r>
            <a:r>
              <a:rPr lang="en-CA" sz="1800" dirty="0" smtClean="0"/>
              <a:t>Challenges (2012)</a:t>
            </a:r>
            <a:endParaRPr lang="en-US" sz="1800" dirty="0"/>
          </a:p>
          <a:p>
            <a:pPr marL="0" indent="0">
              <a:buNone/>
            </a:pPr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7082590"/>
      </p:ext>
    </p:extLst>
  </p:cSld>
  <p:clrMapOvr>
    <a:masterClrMapping/>
  </p:clrMapOvr>
  <p:transition advClick="0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</a:t>
            </a:r>
            <a:r>
              <a:rPr lang="en-CA"/>
              <a:t>Possible </a:t>
            </a:r>
            <a:r>
              <a:rPr lang="en-CA" dirty="0"/>
              <a:t>Interventions?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373" y="6180420"/>
            <a:ext cx="8229600" cy="544230"/>
          </a:xfrm>
        </p:spPr>
        <p:txBody>
          <a:bodyPr/>
          <a:lstStyle/>
          <a:p>
            <a:pPr algn="ctr">
              <a:buNone/>
            </a:pPr>
            <a:r>
              <a:rPr lang="en-CA" sz="1800" dirty="0" smtClean="0">
                <a:solidFill>
                  <a:srgbClr val="F5EC3D"/>
                </a:solidFill>
              </a:rPr>
              <a:t>Source: </a:t>
            </a:r>
            <a:r>
              <a:rPr lang="en-CA" sz="1800" dirty="0" smtClean="0"/>
              <a:t>Factors </a:t>
            </a:r>
            <a:r>
              <a:rPr lang="en-CA" sz="1800" dirty="0" smtClean="0"/>
              <a:t>that affect the physical science career interest of female </a:t>
            </a:r>
            <a:r>
              <a:rPr lang="en-CA" sz="1800" dirty="0" smtClean="0"/>
              <a:t>students: Testing </a:t>
            </a:r>
            <a:r>
              <a:rPr lang="en-CA" sz="1800" dirty="0" smtClean="0"/>
              <a:t>five common </a:t>
            </a:r>
            <a:r>
              <a:rPr lang="en-CA" sz="1800" dirty="0" smtClean="0"/>
              <a:t>hypotheses (2013)</a:t>
            </a:r>
            <a:endParaRPr lang="en-CA" sz="1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7612" r="6567" b="11631"/>
          <a:stretch>
            <a:fillRect/>
          </a:stretch>
        </p:blipFill>
        <p:spPr bwMode="auto">
          <a:xfrm>
            <a:off x="0" y="1137293"/>
            <a:ext cx="9144000" cy="501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Intervention: </a:t>
            </a:r>
            <a:br>
              <a:rPr lang="en-US" dirty="0"/>
            </a:br>
            <a:r>
              <a:rPr lang="en-US" dirty="0" smtClean="0"/>
              <a:t>Ask </a:t>
            </a:r>
            <a:r>
              <a:rPr lang="en-US" dirty="0"/>
              <a:t>them, </a:t>
            </a:r>
            <a:r>
              <a:rPr lang="en-US" dirty="0" smtClean="0"/>
              <a:t>Find </a:t>
            </a:r>
            <a:r>
              <a:rPr lang="en-US" dirty="0"/>
              <a:t>them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52550"/>
            <a:ext cx="8229600" cy="4773614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Roberta </a:t>
            </a:r>
            <a:r>
              <a:rPr lang="en-US" dirty="0" err="1" smtClean="0"/>
              <a:t>Tevlin</a:t>
            </a:r>
            <a:r>
              <a:rPr lang="en-US" dirty="0" smtClean="0"/>
              <a:t> from </a:t>
            </a:r>
            <a:r>
              <a:rPr lang="en-US" dirty="0" err="1" smtClean="0"/>
              <a:t>Danforth</a:t>
            </a:r>
            <a:r>
              <a:rPr lang="en-US" dirty="0" smtClean="0"/>
              <a:t> Tech in Toronto led an optional attendance STEM program with low female enrollment</a:t>
            </a:r>
          </a:p>
          <a:p>
            <a:r>
              <a:rPr lang="en-US" dirty="0" smtClean="0"/>
              <a:t>Asked her female students for feedback</a:t>
            </a:r>
          </a:p>
          <a:p>
            <a:r>
              <a:rPr lang="en-US" dirty="0" smtClean="0"/>
              <a:t>Promoted the program with female-only engineering competitions for the feeder schools</a:t>
            </a:r>
          </a:p>
        </p:txBody>
      </p:sp>
    </p:spTree>
    <p:extLst>
      <p:ext uri="{BB962C8B-B14F-4D97-AF65-F5344CB8AC3E}">
        <p14:creationId xmlns:p14="http://schemas.microsoft.com/office/powerpoint/2010/main" xmlns="" val="3039886547"/>
      </p:ext>
    </p:extLst>
  </p:cSld>
  <p:clrMapOvr>
    <a:masterClrMapping/>
  </p:clrMapOvr>
  <p:transition advClick="0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Intervention: </a:t>
            </a:r>
            <a:br>
              <a:rPr lang="en-US" dirty="0"/>
            </a:br>
            <a:r>
              <a:rPr lang="en-US" dirty="0" smtClean="0"/>
              <a:t>Ask </a:t>
            </a:r>
            <a:r>
              <a:rPr lang="en-US" dirty="0"/>
              <a:t>them, </a:t>
            </a:r>
            <a:r>
              <a:rPr lang="en-US" dirty="0" smtClean="0"/>
              <a:t>Find </a:t>
            </a:r>
            <a:r>
              <a:rPr lang="en-US" dirty="0"/>
              <a:t>them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886450"/>
            <a:ext cx="8229600" cy="733425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Most recent: 58%!  </a:t>
            </a:r>
            <a:r>
              <a:rPr lang="en-US" dirty="0" err="1" smtClean="0"/>
              <a:t>Yay</a:t>
            </a:r>
            <a:r>
              <a:rPr lang="en-US" dirty="0" smtClean="0"/>
              <a:t>, Roberta!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6661" t="27423" r="23549" b="32123"/>
          <a:stretch>
            <a:fillRect/>
          </a:stretch>
        </p:blipFill>
        <p:spPr bwMode="auto">
          <a:xfrm>
            <a:off x="1000124" y="1438274"/>
            <a:ext cx="6848475" cy="4451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39886547"/>
      </p:ext>
    </p:extLst>
  </p:cSld>
  <p:clrMapOvr>
    <a:masterClrMapping/>
  </p:clrMapOvr>
  <p:transition advClick="0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my school doing?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747" t="22366" r="15925" b="12869"/>
          <a:stretch>
            <a:fillRect/>
          </a:stretch>
        </p:blipFill>
        <p:spPr bwMode="auto">
          <a:xfrm>
            <a:off x="733425" y="1230116"/>
            <a:ext cx="7639050" cy="562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32782794"/>
      </p:ext>
    </p:extLst>
  </p:cSld>
  <p:clrMapOvr>
    <a:masterClrMapping/>
  </p:clrMapOvr>
  <p:transition advClick="0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Learning</a:t>
            </a:r>
            <a:endParaRPr lang="en-CA" dirty="0"/>
          </a:p>
        </p:txBody>
      </p:sp>
      <p:pic>
        <p:nvPicPr>
          <p:cNvPr id="686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835" t="31118" r="16237" b="20065"/>
          <a:stretch>
            <a:fillRect/>
          </a:stretch>
        </p:blipFill>
        <p:spPr bwMode="auto">
          <a:xfrm>
            <a:off x="51344" y="1552574"/>
            <a:ext cx="9055656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 11 Forces</a:t>
            </a:r>
            <a:endParaRPr lang="en-CA" dirty="0"/>
          </a:p>
        </p:txBody>
      </p:sp>
      <p:pic>
        <p:nvPicPr>
          <p:cNvPr id="716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836" t="23922" r="14992" b="11702"/>
          <a:stretch>
            <a:fillRect/>
          </a:stretch>
        </p:blipFill>
        <p:spPr bwMode="auto">
          <a:xfrm>
            <a:off x="723900" y="1125682"/>
            <a:ext cx="7810500" cy="573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Compared with Marks?</a:t>
            </a:r>
            <a:endParaRPr lang="en-CA" dirty="0"/>
          </a:p>
        </p:txBody>
      </p:sp>
      <p:pic>
        <p:nvPicPr>
          <p:cNvPr id="696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169" t="19254" r="12036" b="10535"/>
          <a:stretch>
            <a:fillRect/>
          </a:stretch>
        </p:blipFill>
        <p:spPr bwMode="auto">
          <a:xfrm>
            <a:off x="628649" y="1143171"/>
            <a:ext cx="7915275" cy="5714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Possible Explanations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>
          <a:xfrm>
            <a:off x="1390650" y="4457700"/>
            <a:ext cx="6400800" cy="1752600"/>
          </a:xfrm>
        </p:spPr>
        <p:txBody>
          <a:bodyPr/>
          <a:lstStyle/>
          <a:p>
            <a:r>
              <a:rPr lang="en-US" sz="5400" dirty="0" smtClean="0"/>
              <a:t>Interventions</a:t>
            </a:r>
            <a:endParaRPr lang="en-CA" sz="5400" dirty="0"/>
          </a:p>
        </p:txBody>
      </p:sp>
      <p:sp>
        <p:nvSpPr>
          <p:cNvPr id="6" name="Down Arrow 5"/>
          <p:cNvSpPr/>
          <p:nvPr/>
        </p:nvSpPr>
        <p:spPr bwMode="auto">
          <a:xfrm>
            <a:off x="4171950" y="3686175"/>
            <a:ext cx="561975" cy="942975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</p:cSld>
  <p:clrMapOvr>
    <a:masterClrMapping/>
  </p:clrMapOvr>
  <p:transition advClick="0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Attitudes Towards Learning</a:t>
            </a:r>
            <a:endParaRPr lang="en-CA" dirty="0"/>
          </a:p>
        </p:txBody>
      </p:sp>
      <p:pic>
        <p:nvPicPr>
          <p:cNvPr id="706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034" t="25867" r="8768" b="15008"/>
          <a:stretch>
            <a:fillRect/>
          </a:stretch>
        </p:blipFill>
        <p:spPr bwMode="auto">
          <a:xfrm>
            <a:off x="70915" y="1152524"/>
            <a:ext cx="8938920" cy="518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Should Concern Us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If:</a:t>
            </a:r>
          </a:p>
          <a:p>
            <a:r>
              <a:rPr lang="en-US" dirty="0" smtClean="0"/>
              <a:t>You think physics is interesting</a:t>
            </a:r>
          </a:p>
          <a:p>
            <a:r>
              <a:rPr lang="en-US" dirty="0" smtClean="0"/>
              <a:t>You think physics is important</a:t>
            </a:r>
          </a:p>
          <a:p>
            <a:r>
              <a:rPr lang="en-US" dirty="0" smtClean="0"/>
              <a:t>You think we need to make use of the potential of our whole population</a:t>
            </a:r>
            <a:endParaRPr lang="en-CA" dirty="0"/>
          </a:p>
        </p:txBody>
      </p:sp>
    </p:spTree>
  </p:cSld>
  <p:clrMapOvr>
    <a:masterClrMapping/>
  </p:clrMapOvr>
  <p:transition advClick="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CA" dirty="0" smtClean="0"/>
              <a:t>Self-Efficacy 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827033654"/>
      </p:ext>
    </p:extLst>
  </p:cSld>
  <p:clrMapOvr>
    <a:masterClrMapping/>
  </p:clrMapOvr>
  <p:transition advClick="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Self-Efficacy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76" y="1228726"/>
            <a:ext cx="4533900" cy="4897438"/>
          </a:xfrm>
        </p:spPr>
        <p:txBody>
          <a:bodyPr/>
          <a:lstStyle/>
          <a:p>
            <a:r>
              <a:rPr lang="en-CA" dirty="0"/>
              <a:t>Your belief </a:t>
            </a:r>
            <a:r>
              <a:rPr lang="en-US" dirty="0"/>
              <a:t>that you can do something well</a:t>
            </a:r>
          </a:p>
          <a:p>
            <a:r>
              <a:rPr lang="en-CA" dirty="0" smtClean="0">
                <a:effectLst/>
                <a:ea typeface="Times New Roman" panose="02020603050405020304" pitchFamily="18" charset="0"/>
              </a:rPr>
              <a:t>Self-efficacy </a:t>
            </a:r>
            <a:r>
              <a:rPr lang="en-CA" dirty="0">
                <a:effectLst/>
                <a:ea typeface="Times New Roman" panose="02020603050405020304" pitchFamily="18" charset="0"/>
              </a:rPr>
              <a:t>is a significant predictor of success for all students.</a:t>
            </a:r>
            <a:endParaRPr lang="en-US" dirty="0"/>
          </a:p>
          <a:p>
            <a:pPr marL="0" lvl="0" indent="0">
              <a:buNone/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en-US" sz="1800" dirty="0">
                <a:solidFill>
                  <a:srgbClr val="F5EC3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C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Unpacking  Gender  Differences  in  Students’  Perceived Experiences  in  Introductory  Physics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7108" name="Picture 4" descr="http://thhe.austusmediallc.netdna-cdn.com/wp-content/uploads/2012/12/We-Can-Do-It-791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2974" y="1173536"/>
            <a:ext cx="4391025" cy="56844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82827716"/>
      </p:ext>
    </p:extLst>
  </p:cSld>
  <p:clrMapOvr>
    <a:masterClrMapping/>
  </p:clrMapOvr>
  <p:transition advClick="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Self-Efficacy</a:t>
            </a:r>
            <a:endParaRPr lang="en-CA" dirty="0">
              <a:solidFill>
                <a:srgbClr val="F5EC3D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228768"/>
            <a:ext cx="6082393" cy="5609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362700" y="2248749"/>
            <a:ext cx="2781300" cy="3289360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effectLst/>
                <a:ea typeface="Times New Roman" panose="02020603050405020304" pitchFamily="18" charset="0"/>
              </a:rPr>
              <a:t>E</a:t>
            </a:r>
            <a:r>
              <a:rPr lang="en-CA">
                <a:effectLst/>
                <a:ea typeface="Times New Roman" panose="02020603050405020304" pitchFamily="18" charset="0"/>
              </a:rPr>
              <a:t>ven when controlling for exam score, females have significantly lower SE than males</a:t>
            </a:r>
            <a:r>
              <a:rPr lang="en-GB">
                <a:effectLst/>
                <a:ea typeface="Times New Roman" panose="02020603050405020304" pitchFamily="18" charset="0"/>
              </a:rPr>
              <a:t> </a:t>
            </a:r>
            <a:endParaRPr lang="en-US"/>
          </a:p>
        </p:txBody>
      </p:sp>
    </p:spTree>
  </p:cSld>
  <p:clrMapOvr>
    <a:masterClrMapping/>
  </p:clrMapOvr>
  <p:transition advClick="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Self-Efficacy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8726"/>
            <a:ext cx="8229600" cy="4897438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dirty="0">
                <a:effectLst/>
                <a:ea typeface="Times New Roman" panose="02020603050405020304" pitchFamily="18" charset="0"/>
              </a:rPr>
              <a:t>M</a:t>
            </a:r>
            <a:r>
              <a:rPr lang="en-CA" dirty="0">
                <a:effectLst/>
                <a:ea typeface="Times New Roman" panose="02020603050405020304" pitchFamily="18" charset="0"/>
              </a:rPr>
              <a:t>ales  with  no  prior  formal  physics  instruction  showed  the  highest  self</a:t>
            </a:r>
            <a:r>
              <a:rPr lang="en-US" dirty="0">
                <a:effectLst/>
                <a:ea typeface="Times New Roman" panose="02020603050405020304" pitchFamily="18" charset="0"/>
              </a:rPr>
              <a:t>-</a:t>
            </a:r>
            <a:r>
              <a:rPr lang="en-CA" dirty="0">
                <a:effectLst/>
                <a:ea typeface="Times New Roman" panose="02020603050405020304" pitchFamily="18" charset="0"/>
              </a:rPr>
              <a:t>efficacy  of  any  subgroup,  suggesting  a  ‘</a:t>
            </a:r>
            <a:r>
              <a:rPr lang="en-CA" dirty="0">
                <a:solidFill>
                  <a:srgbClr val="F5EC3D"/>
                </a:solidFill>
                <a:effectLst/>
                <a:ea typeface="Times New Roman" panose="02020603050405020304" pitchFamily="18" charset="0"/>
              </a:rPr>
              <a:t>male  overconfidence  syndrome</a:t>
            </a:r>
            <a:r>
              <a:rPr lang="en-CA" dirty="0">
                <a:effectLst/>
                <a:ea typeface="Times New Roman" panose="02020603050405020304" pitchFamily="18" charset="0"/>
              </a:rPr>
              <a:t>’.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dirty="0">
              <a:effectLst/>
              <a:ea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dirty="0">
              <a:effectLst/>
              <a:ea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dirty="0">
              <a:effectLst/>
              <a:ea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dirty="0">
              <a:effectLst/>
              <a:ea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sz="1800" dirty="0" smtClean="0">
              <a:effectLst/>
            </a:endParaRPr>
          </a:p>
          <a:p>
            <a:pPr marL="0" lvl="0" indent="0" algn="ctr">
              <a:buNone/>
            </a:pPr>
            <a:r>
              <a:rPr lang="en-US" sz="1800" dirty="0" smtClean="0">
                <a:solidFill>
                  <a:srgbClr val="F5E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</a:t>
            </a:r>
            <a:r>
              <a:rPr lang="en-US" sz="1800" dirty="0">
                <a:solidFill>
                  <a:srgbClr val="F5EC3D"/>
                </a:solidFill>
                <a:effectLst/>
              </a:rPr>
              <a:t>: </a:t>
            </a:r>
            <a:r>
              <a:rPr lang="en-US" sz="1800" dirty="0"/>
              <a:t>Self-Efficacy of  First  Year  University  Physics Students:  Do  Gender and  Prior  Formal Instruction in Physics Matter? </a:t>
            </a:r>
          </a:p>
          <a:p>
            <a:pPr marL="0" indent="0">
              <a:buNone/>
            </a:pPr>
            <a:endParaRPr lang="en-US" sz="1800" dirty="0"/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4950" t="45122" r="9235" b="23954"/>
          <a:stretch>
            <a:fillRect/>
          </a:stretch>
        </p:blipFill>
        <p:spPr bwMode="auto">
          <a:xfrm>
            <a:off x="1028700" y="3381375"/>
            <a:ext cx="6772275" cy="2545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32327759"/>
      </p:ext>
    </p:extLst>
  </p:cSld>
  <p:clrMapOvr>
    <a:masterClrMapping/>
  </p:clrMapOvr>
  <p:transition advClick="0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17&quot;&gt;&lt;object type=&quot;3&quot; unique_id=&quot;10024&quot;&gt;&lt;property id=&quot;20148&quot; value=&quot;5&quot;/&gt;&lt;property id=&quot;20300&quot; value=&quot;Slide 7 - &amp;quot;The Problem with Lectures&amp;quot;&quot;/&gt;&lt;property id=&quot;20307&quot; value=&quot;427&quot;/&gt;&lt;/object&gt;&lt;object type=&quot;3&quot; unique_id=&quot;10025&quot;&gt;&lt;property id=&quot;20148&quot; value=&quot;5&quot;/&gt;&lt;property id=&quot;20300&quot; value=&quot;Slide 13&quot;/&gt;&lt;property id=&quot;20307&quot; value=&quot;402&quot;/&gt;&lt;/object&gt;&lt;object type=&quot;3&quot; unique_id=&quot;10044&quot;&gt;&lt;property id=&quot;20148&quot; value=&quot;5&quot;/&gt;&lt;property id=&quot;20300&quot; value=&quot;Slide 5 - &amp;quot;Mazur’s Discovery&amp;quot;&quot;/&gt;&lt;property id=&quot;20307&quot; value=&quot;390&quot;/&gt;&lt;/object&gt;&lt;object type=&quot;3&quot; unique_id=&quot;10045&quot;&gt;&lt;property id=&quot;20148&quot; value=&quot;5&quot;/&gt;&lt;property id=&quot;20300&quot; value=&quot;Slide 6 - &amp;quot;Mazur’s Discovery&amp;quot;&quot;/&gt;&lt;property id=&quot;20307&quot; value=&quot;391&quot;/&gt;&lt;/object&gt;&lt;object type=&quot;3&quot; unique_id=&quot;10064&quot;&gt;&lt;property id=&quot;20148&quot; value=&quot;5&quot;/&gt;&lt;property id=&quot;20300&quot; value=&quot;Slide 11 - &amp;quot;Answer: Physics Education Research&amp;quot;&quot;/&gt;&lt;property id=&quot;20307&quot; value=&quot;319&quot;/&gt;&lt;/object&gt;&lt;object type=&quot;3&quot; unique_id=&quot;10065&quot;&gt;&lt;property id=&quot;20148&quot; value=&quot;5&quot;/&gt;&lt;property id=&quot;20300&quot; value=&quot;Slide 19 - &amp;quot;Force Concept Inventory (FCI)&amp;quot;&quot;/&gt;&lt;property id=&quot;20307&quot; value=&quot;361&quot;/&gt;&lt;/object&gt;&lt;object type=&quot;3&quot; unique_id=&quot;10067&quot;&gt;&lt;property id=&quot;20148&quot; value=&quot;5&quot;/&gt;&lt;property id=&quot;20300&quot; value=&quot;Slide 22 - &amp;quot;Force Concept Inventory (FCI)&amp;quot;&quot;/&gt;&lt;property id=&quot;20307&quot; value=&quot;370&quot;/&gt;&lt;/object&gt;&lt;object type=&quot;3&quot; unique_id=&quot;10076&quot;&gt;&lt;property id=&quot;20148&quot; value=&quot;5&quot;/&gt;&lt;property id=&quot;20300&quot; value=&quot;Slide 31 - &amp;quot;meyercreations.com/physics&amp;quot;&quot;/&gt;&lt;property id=&quot;20307&quot; value=&quot;362&quot;/&gt;&lt;/object&gt;&lt;object type=&quot;3&quot; unique_id=&quot;10077&quot;&gt;&lt;property id=&quot;20148&quot; value=&quot;5&quot;/&gt;&lt;property id=&quot;20300&quot; value=&quot;Slide 32&quot;/&gt;&lt;property id=&quot;20307&quot; value=&quot;363&quot;/&gt;&lt;/object&gt;&lt;object type=&quot;3&quot; unique_id=&quot;13354&quot;&gt;&lt;property id=&quot;20148&quot; value=&quot;5&quot;/&gt;&lt;property id=&quot;20300&quot; value=&quot;Slide 1 - &amp;quot;The Problem with Lectures&amp;quot;&quot;/&gt;&lt;property id=&quot;20307&quot; value=&quot;463&quot;/&gt;&lt;/object&gt;&lt;object type=&quot;3&quot; unique_id=&quot;13355&quot;&gt;&lt;property id=&quot;20148&quot; value=&quot;5&quot;/&gt;&lt;property id=&quot;20300&quot; value=&quot;Slide 10 - &amp;quot;Question: What’s Going on Upstairs?&amp;quot;&quot;/&gt;&lt;property id=&quot;20307&quot; value=&quot;474&quot;/&gt;&lt;/object&gt;&lt;object type=&quot;3&quot; unique_id=&quot;13363&quot;&gt;&lt;property id=&quot;20148&quot; value=&quot;5&quot;/&gt;&lt;property id=&quot;20300&quot; value=&quot;Slide 23 - &amp;quot;Other Surveys&amp;quot;&quot;/&gt;&lt;property id=&quot;20307&quot; value=&quot;464&quot;/&gt;&lt;/object&gt;&lt;object type=&quot;3&quot; unique_id=&quot;13364&quot;&gt;&lt;property id=&quot;20148&quot; value=&quot;5&quot;/&gt;&lt;property id=&quot;20300&quot; value=&quot;Slide 25 - &amp;quot;Success: Rich Problem Solving&amp;quot;&quot;/&gt;&lt;property id=&quot;20307&quot; value=&quot;472&quot;/&gt;&lt;/object&gt;&lt;object type=&quot;3&quot; unique_id=&quot;13365&quot;&gt;&lt;property id=&quot;20148&quot; value=&quot;5&quot;/&gt;&lt;property id=&quot;20300&quot; value=&quot;Slide 27 - &amp;quot;Success: A Median Student’s Test&amp;quot;&quot;/&gt;&lt;property id=&quot;20307&quot; value=&quot;473&quot;/&gt;&lt;/object&gt;&lt;object type=&quot;3&quot; unique_id=&quot;13822&quot;&gt;&lt;property id=&quot;20148&quot; value=&quot;5&quot;/&gt;&lt;property id=&quot;20300&quot; value=&quot;Slide 35 - &amp;quot;The Reform Imperative&amp;quot;&quot;/&gt;&lt;property id=&quot;20307&quot; value=&quot;475&quot;/&gt;&lt;/object&gt;&lt;object type=&quot;3&quot; unique_id=&quot;13823&quot;&gt;&lt;property id=&quot;20148&quot; value=&quot;5&quot;/&gt;&lt;property id=&quot;20300&quot; value=&quot;Slide 37 - &amp;quot;The Reform Imperative&amp;quot;&quot;/&gt;&lt;property id=&quot;20307&quot; value=&quot;476&quot;/&gt;&lt;/object&gt;&lt;object type=&quot;3&quot; unique_id=&quot;13825&quot;&gt;&lt;property id=&quot;20148&quot; value=&quot;5&quot;/&gt;&lt;property id=&quot;20300&quot; value=&quot;Slide 38 - &amp;quot;The Reform Imperative&amp;quot;&quot;/&gt;&lt;property id=&quot;20307&quot; value=&quot;478&quot;/&gt;&lt;/object&gt;&lt;object type=&quot;3&quot; unique_id=&quot;14178&quot;&gt;&lt;property id=&quot;20148&quot; value=&quot;5&quot;/&gt;&lt;property id=&quot;20300&quot; value=&quot;Slide 2 - &amp;quot;The Problem with Lectures&amp;quot;&quot;/&gt;&lt;property id=&quot;20307&quot; value=&quot;479&quot;/&gt;&lt;/object&gt;&lt;object type=&quot;3&quot; unique_id=&quot;14179&quot;&gt;&lt;property id=&quot;20148&quot; value=&quot;5&quot;/&gt;&lt;property id=&quot;20300&quot; value=&quot;Slide 3 - &amp;quot;Eric Mazur&amp;quot;&quot;/&gt;&lt;property id=&quot;20307&quot; value=&quot;481&quot;/&gt;&lt;/object&gt;&lt;object type=&quot;3&quot; unique_id=&quot;14180&quot;&gt;&lt;property id=&quot;20148&quot; value=&quot;5&quot;/&gt;&lt;property id=&quot;20300&quot; value=&quot;Slide 12 - &amp;quot;Tool: Force Concept Inventory&amp;quot;&quot;/&gt;&lt;property id=&quot;20307&quot; value=&quot;480&quot;/&gt;&lt;/object&gt;&lt;object type=&quot;3&quot; unique_id=&quot;14597&quot;&gt;&lt;property id=&quot;20148&quot; value=&quot;5&quot;/&gt;&lt;property id=&quot;20300&quot; value=&quot;Slide 8 - &amp;quot;Best Lesson Ever&amp;quot;&quot;/&gt;&lt;property id=&quot;20307&quot; value=&quot;482&quot;/&gt;&lt;/object&gt;&lt;object type=&quot;3&quot; unique_id=&quot;14598&quot;&gt;&lt;property id=&quot;20148&quot; value=&quot;5&quot;/&gt;&lt;property id=&quot;20300&quot; value=&quot;Slide 16 - &amp;quot;A PER Classroom&amp;quot;&quot;/&gt;&lt;property id=&quot;20307&quot; value=&quot;483&quot;/&gt;&lt;/object&gt;&lt;object type=&quot;3&quot; unique_id=&quot;15065&quot;&gt;&lt;property id=&quot;20148&quot; value=&quot;5&quot;/&gt;&lt;property id=&quot;20300&quot; value=&quot;Slide 17 - &amp;quot;No Lectures  Guided Inquiry Activities&amp;quot;&quot;/&gt;&lt;property id=&quot;20307&quot; value=&quot;484&quot;/&gt;&lt;/object&gt;&lt;object type=&quot;3&quot; unique_id=&quot;15066&quot;&gt;&lt;property id=&quot;20148&quot; value=&quot;5&quot;/&gt;&lt;property id=&quot;20300&quot; value=&quot;Slide 18 - &amp;quot;Students Explain to Students&amp;quot;&quot;/&gt;&lt;property id=&quot;20307&quot; value=&quot;485&quot;/&gt;&lt;/object&gt;&lt;object type=&quot;3&quot; unique_id=&quot;15298&quot;&gt;&lt;property id=&quot;20148&quot; value=&quot;5&quot;/&gt;&lt;property id=&quot;20300&quot; value=&quot;Slide 20 - &amp;quot;FCI: Pretest (Starting Gr. 12)&amp;quot;&quot;/&gt;&lt;property id=&quot;20307&quot; value=&quot;486&quot;/&gt;&lt;/object&gt;&lt;object type=&quot;3&quot; unique_id=&quot;15299&quot;&gt;&lt;property id=&quot;20148&quot; value=&quot;5&quot;/&gt;&lt;property id=&quot;20300&quot; value=&quot;Slide 21 - &amp;quot;FCI: Posttest (Finishing Gr. 12)&amp;quot;&quot;/&gt;&lt;property id=&quot;20307&quot; value=&quot;487&quot;/&gt;&lt;/object&gt;&lt;object type=&quot;3&quot; unique_id=&quot;15487&quot;&gt;&lt;property id=&quot;20148&quot; value=&quot;5&quot;/&gt;&lt;property id=&quot;20300&quot; value=&quot;Slide 26 - &amp;quot;Success: HomeWork with Vitamins!&amp;quot;&quot;/&gt;&lt;property id=&quot;20307&quot; value=&quot;488&quot;/&gt;&lt;/object&gt;&lt;object type=&quot;3&quot; unique_id=&quot;15680&quot;&gt;&lt;property id=&quot;20148&quot; value=&quot;5&quot;/&gt;&lt;property id=&quot;20300&quot; value=&quot;Slide 24 - &amp;quot;Success: Daily Class Work&amp;quot;&quot;/&gt;&lt;property id=&quot;20307&quot; value=&quot;490&quot;/&gt;&lt;/object&gt;&lt;object type=&quot;3&quot; unique_id=&quot;15819&quot;&gt;&lt;property id=&quot;20148&quot; value=&quot;5&quot;/&gt;&lt;property id=&quot;20300&quot; value=&quot;Slide 4 - &amp;quot;High-tech Jiffy Pop?&amp;quot;&quot;/&gt;&lt;property id=&quot;20307&quot; value=&quot;491&quot;/&gt;&lt;/object&gt;&lt;object type=&quot;3&quot; unique_id=&quot;15820&quot;&gt;&lt;property id=&quot;20148&quot; value=&quot;5&quot;/&gt;&lt;property id=&quot;20300&quot; value=&quot;Slide 15&quot;/&gt;&lt;property id=&quot;20307&quot; value=&quot;492&quot;/&gt;&lt;/object&gt;&lt;object type=&quot;3&quot; unique_id=&quot;16037&quot;&gt;&lt;property id=&quot;20148&quot; value=&quot;5&quot;/&gt;&lt;property id=&quot;20300&quot; value=&quot;Slide 36 - &amp;quot;The Reform Imperative&amp;quot;&quot;/&gt;&lt;property id=&quot;20307&quot; value=&quot;493&quot;/&gt;&lt;/object&gt;&lt;object type=&quot;3&quot; unique_id=&quot;16150&quot;&gt;&lt;property id=&quot;20148&quot; value=&quot;5&quot;/&gt;&lt;property id=&quot;20300&quot; value=&quot;Slide 14&quot;/&gt;&lt;property id=&quot;20307&quot; value=&quot;494&quot;/&gt;&lt;/object&gt;&lt;object type=&quot;3&quot; unique_id=&quot;16266&quot;&gt;&lt;property id=&quot;20148&quot; value=&quot;5&quot;/&gt;&lt;property id=&quot;20300&quot; value=&quot;Slide 28 - &amp;quot;Dip Your Toes in the PER Pool&amp;quot;&quot;/&gt;&lt;property id=&quot;20307&quot; value=&quot;495&quot;/&gt;&lt;/object&gt;&lt;object type=&quot;3&quot; unique_id=&quot;16420&quot;&gt;&lt;property id=&quot;20148&quot; value=&quot;5&quot;/&gt;&lt;property id=&quot;20300&quot; value=&quot;Slide 29 - &amp;quot;Or Dive Right In&amp;quot;&quot;/&gt;&lt;property id=&quot;20307&quot; value=&quot;496&quot;/&gt;&lt;/object&gt;&lt;object type=&quot;3&quot; unique_id=&quot;16421&quot;&gt;&lt;property id=&quot;20148&quot; value=&quot;5&quot;/&gt;&lt;property id=&quot;20300&quot; value=&quot;Slide 30 - &amp;quot;Or Dive Right In&amp;quot;&quot;/&gt;&lt;property id=&quot;20307&quot; value=&quot;497&quot;/&gt;&lt;/object&gt;&lt;object type=&quot;3&quot; unique_id=&quot;16811&quot;&gt;&lt;property id=&quot;20148&quot; value=&quot;5&quot;/&gt;&lt;property id=&quot;20300&quot; value=&quot;Slide 9&quot;/&gt;&lt;property id=&quot;20307&quot; value=&quot;498&quot;/&gt;&lt;/object&gt;&lt;object type=&quot;3&quot; unique_id=&quot;16812&quot;&gt;&lt;property id=&quot;20148&quot; value=&quot;5&quot;/&gt;&lt;property id=&quot;20300&quot; value=&quot;Slide 39 - &amp;quot;Try It: You’ll Like It!&amp;quot;&quot;/&gt;&lt;property id=&quot;20307&quot; value=&quot;499&quot;/&gt;&lt;/object&gt;&lt;object type=&quot;3&quot; unique_id=&quot;20491&quot;&gt;&lt;property id=&quot;20148&quot; value=&quot;5&quot;/&gt;&lt;property id=&quot;20300&quot; value=&quot;Slide 34&quot;/&gt;&lt;property id=&quot;20307&quot; value=&quot;500&quot;/&gt;&lt;/object&gt;&lt;object type=&quot;3&quot; unique_id=&quot;20745&quot;&gt;&lt;property id=&quot;20148&quot; value=&quot;5&quot;/&gt;&lt;property id=&quot;20300&quot; value=&quot;Slide 33&quot;/&gt;&lt;property id=&quot;20307&quot; value=&quot;501&quot;/&gt;&lt;/object&gt;&lt;/object&gt;&lt;object type=&quot;8&quot; unique_id=&quot;10149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Fading Grid</Template>
  <TotalTime>5828</TotalTime>
  <Words>1211</Words>
  <Application>Microsoft Office PowerPoint</Application>
  <PresentationFormat>On-screen Show (4:3)</PresentationFormat>
  <Paragraphs>194</Paragraphs>
  <Slides>51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Stream</vt:lpstr>
      <vt:lpstr>Girls and Physics</vt:lpstr>
      <vt:lpstr>Slide 2</vt:lpstr>
      <vt:lpstr>Our Problem</vt:lpstr>
      <vt:lpstr>Our Problem</vt:lpstr>
      <vt:lpstr>Possible Explanations</vt:lpstr>
      <vt:lpstr>Self-Efficacy </vt:lpstr>
      <vt:lpstr>Self-Efficacy </vt:lpstr>
      <vt:lpstr>Self-Efficacy</vt:lpstr>
      <vt:lpstr>Self-Efficacy</vt:lpstr>
      <vt:lpstr>Equipment Use</vt:lpstr>
      <vt:lpstr>Equipment Use</vt:lpstr>
      <vt:lpstr>Gendered Questions</vt:lpstr>
      <vt:lpstr>Gendered Questions</vt:lpstr>
      <vt:lpstr>Gendered Questions</vt:lpstr>
      <vt:lpstr>Gendered Questions</vt:lpstr>
      <vt:lpstr>Gendered Questions</vt:lpstr>
      <vt:lpstr>Physics Identity</vt:lpstr>
      <vt:lpstr>Physics Identity</vt:lpstr>
      <vt:lpstr>Physics Identity</vt:lpstr>
      <vt:lpstr>Physics Identity</vt:lpstr>
      <vt:lpstr>The Stereotype Threat</vt:lpstr>
      <vt:lpstr>Conceptual Understanding Gap</vt:lpstr>
      <vt:lpstr>Conceptual Gap</vt:lpstr>
      <vt:lpstr>Conceptual Gap: Pre-Instruction</vt:lpstr>
      <vt:lpstr>Conceptual Gap: Pre-Instruction</vt:lpstr>
      <vt:lpstr>Conceptual Gap: Post-Instruction</vt:lpstr>
      <vt:lpstr>Conceptual Gap: Post Instruction</vt:lpstr>
      <vt:lpstr>Conceptual Gap: Gain</vt:lpstr>
      <vt:lpstr>Conceptual Gap: Gain</vt:lpstr>
      <vt:lpstr>Conceptual Gap:  Specific Questions</vt:lpstr>
      <vt:lpstr>Conceptual Gap:  Specific Questions</vt:lpstr>
      <vt:lpstr>Conceptual Gap:  Specific Questions</vt:lpstr>
      <vt:lpstr>Conceptual Gap:  Specific Questions</vt:lpstr>
      <vt:lpstr>Conceptual Gap: Explanations?</vt:lpstr>
      <vt:lpstr>Conceptual Gap: Explanations?</vt:lpstr>
      <vt:lpstr>Math Anxiety?</vt:lpstr>
      <vt:lpstr>Possible Explanations</vt:lpstr>
      <vt:lpstr>Interventions:  Interactive engagement</vt:lpstr>
      <vt:lpstr>Interventions:  Interactive engagement</vt:lpstr>
      <vt:lpstr>Interventions:  Interactive engagement</vt:lpstr>
      <vt:lpstr>Interventions: Self-Affirmation</vt:lpstr>
      <vt:lpstr>Interventions: Self-Affirmation</vt:lpstr>
      <vt:lpstr>Other Possible Interventions?</vt:lpstr>
      <vt:lpstr>Intervention:  Ask them, Find them</vt:lpstr>
      <vt:lpstr>Intervention:  Ask them, Find them</vt:lpstr>
      <vt:lpstr>How is my school doing?</vt:lpstr>
      <vt:lpstr>Conceptual Learning</vt:lpstr>
      <vt:lpstr>Grade 11 Forces</vt:lpstr>
      <vt:lpstr>Compared with Marks?</vt:lpstr>
      <vt:lpstr>Attitudes Towards Learning</vt:lpstr>
      <vt:lpstr>This Should Concern Us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Electricity by Inquiry</dc:title>
  <dc:creator>Chris Meyer</dc:creator>
  <cp:lastModifiedBy>Chris Meyer</cp:lastModifiedBy>
  <cp:revision>481</cp:revision>
  <dcterms:created xsi:type="dcterms:W3CDTF">2011-11-28T00:45:59Z</dcterms:created>
  <dcterms:modified xsi:type="dcterms:W3CDTF">2016-05-11T18:59:01Z</dcterms:modified>
</cp:coreProperties>
</file>